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2" r:id="rId6"/>
    <p:sldId id="260" r:id="rId7"/>
    <p:sldId id="261" r:id="rId8"/>
    <p:sldId id="263" r:id="rId9"/>
    <p:sldId id="273" r:id="rId10"/>
    <p:sldId id="274" r:id="rId11"/>
    <p:sldId id="264" r:id="rId12"/>
    <p:sldId id="268" r:id="rId13"/>
    <p:sldId id="267" r:id="rId14"/>
    <p:sldId id="265" r:id="rId15"/>
    <p:sldId id="266" r:id="rId16"/>
    <p:sldId id="280" r:id="rId17"/>
    <p:sldId id="271" r:id="rId18"/>
    <p:sldId id="275" r:id="rId19"/>
    <p:sldId id="278" r:id="rId20"/>
    <p:sldId id="276" r:id="rId21"/>
    <p:sldId id="281" r:id="rId22"/>
    <p:sldId id="277" r:id="rId23"/>
    <p:sldId id="269" r:id="rId24"/>
    <p:sldId id="270" r:id="rId25"/>
    <p:sldId id="272"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124" d="100"/>
          <a:sy n="124" d="100"/>
        </p:scale>
        <p:origin x="30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80F8B-8732-4448-A7E1-A9CBC158D4ED}"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704DD-D032-443A-9150-B7DE9F5C07E4}" type="slidenum">
              <a:rPr lang="en-US" smtClean="0"/>
              <a:t>‹#›</a:t>
            </a:fld>
            <a:endParaRPr lang="en-US"/>
          </a:p>
        </p:txBody>
      </p:sp>
    </p:spTree>
    <p:extLst>
      <p:ext uri="{BB962C8B-B14F-4D97-AF65-F5344CB8AC3E}">
        <p14:creationId xmlns:p14="http://schemas.microsoft.com/office/powerpoint/2010/main" val="351265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8800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39032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55018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21233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4A774-CEB8-4E41-B8C9-0CB641BF3E40}" type="datetimeFigureOut">
              <a:rPr lang="en-US" smtClean="0"/>
              <a:t>12/23/2019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41850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4A774-CEB8-4E41-B8C9-0CB641BF3E40}"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6152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4A774-CEB8-4E41-B8C9-0CB641BF3E40}" type="datetimeFigureOut">
              <a:rPr lang="en-US" smtClean="0"/>
              <a:t>12/23/2019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7901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4A774-CEB8-4E41-B8C9-0CB641BF3E40}" type="datetimeFigureOut">
              <a:rPr lang="en-US" smtClean="0"/>
              <a:t>12/23/2019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1810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4A774-CEB8-4E41-B8C9-0CB641BF3E40}" type="datetimeFigureOut">
              <a:rPr lang="en-US" smtClean="0"/>
              <a:t>12/23/2019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057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27413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12/23/2019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98081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4A774-CEB8-4E41-B8C9-0CB641BF3E40}" type="datetimeFigureOut">
              <a:rPr lang="en-US" smtClean="0"/>
              <a:t>12/23/2019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A030-46A9-4A94-95BF-84F6A88876DA}" type="slidenum">
              <a:rPr lang="en-US" smtClean="0"/>
              <a:t>‹#›</a:t>
            </a:fld>
            <a:endParaRPr lang="en-US"/>
          </a:p>
        </p:txBody>
      </p:sp>
    </p:spTree>
    <p:extLst>
      <p:ext uri="{BB962C8B-B14F-4D97-AF65-F5344CB8AC3E}">
        <p14:creationId xmlns:p14="http://schemas.microsoft.com/office/powerpoint/2010/main" val="111290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91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952" y="815660"/>
            <a:ext cx="8436071" cy="5174428"/>
          </a:xfrm>
          <a:prstGeom prst="rect">
            <a:avLst/>
          </a:prstGeom>
        </p:spPr>
      </p:pic>
    </p:spTree>
    <p:extLst>
      <p:ext uri="{BB962C8B-B14F-4D97-AF65-F5344CB8AC3E}">
        <p14:creationId xmlns:p14="http://schemas.microsoft.com/office/powerpoint/2010/main" val="33834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4415"/>
            <a:ext cx="6955607" cy="5355430"/>
          </a:xfrm>
          <a:prstGeom prst="rect">
            <a:avLst/>
          </a:prstGeom>
        </p:spPr>
      </p:pic>
      <p:sp>
        <p:nvSpPr>
          <p:cNvPr id="4" name="Line Callout 1 3"/>
          <p:cNvSpPr/>
          <p:nvPr/>
        </p:nvSpPr>
        <p:spPr>
          <a:xfrm>
            <a:off x="7183483" y="1184365"/>
            <a:ext cx="4580709" cy="1698171"/>
          </a:xfrm>
          <a:prstGeom prst="borderCallout1">
            <a:avLst>
              <a:gd name="adj1" fmla="val 18750"/>
              <a:gd name="adj2" fmla="val -8333"/>
              <a:gd name="adj3" fmla="val 174038"/>
              <a:gd name="adj4" fmla="val -6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url_for</a:t>
            </a:r>
            <a:r>
              <a:rPr lang="en-US" dirty="0" smtClean="0"/>
              <a:t> is a </a:t>
            </a:r>
            <a:r>
              <a:rPr lang="en-US" dirty="0" err="1" smtClean="0"/>
              <a:t>jinja</a:t>
            </a:r>
            <a:r>
              <a:rPr lang="en-US" dirty="0" smtClean="0"/>
              <a:t> function available in all flask templates and takes the view passed in as the argument and returns its </a:t>
            </a:r>
            <a:r>
              <a:rPr lang="en-US" dirty="0" err="1" smtClean="0"/>
              <a:t>url</a:t>
            </a:r>
            <a:endParaRPr lang="en-US" dirty="0"/>
          </a:p>
        </p:txBody>
      </p:sp>
      <p:sp>
        <p:nvSpPr>
          <p:cNvPr id="3" name="TextBox 2"/>
          <p:cNvSpPr txBox="1"/>
          <p:nvPr/>
        </p:nvSpPr>
        <p:spPr>
          <a:xfrm>
            <a:off x="7262949" y="3091543"/>
            <a:ext cx="4432662" cy="923330"/>
          </a:xfrm>
          <a:prstGeom prst="rect">
            <a:avLst/>
          </a:prstGeom>
          <a:noFill/>
        </p:spPr>
        <p:txBody>
          <a:bodyPr wrap="square" rtlCol="0">
            <a:spAutoFit/>
          </a:bodyPr>
          <a:lstStyle/>
          <a:p>
            <a:r>
              <a:rPr lang="en-US" dirty="0" smtClean="0"/>
              <a:t>{{ }} double curly braces are used when we want to output the value from a variable or function to the HTML page</a:t>
            </a:r>
            <a:endParaRPr lang="en-US" dirty="0"/>
          </a:p>
        </p:txBody>
      </p:sp>
    </p:spTree>
    <p:extLst>
      <p:ext uri="{BB962C8B-B14F-4D97-AF65-F5344CB8AC3E}">
        <p14:creationId xmlns:p14="http://schemas.microsoft.com/office/powerpoint/2010/main" val="770853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540" y="673059"/>
            <a:ext cx="8702794" cy="5128704"/>
          </a:xfrm>
          <a:prstGeom prst="rect">
            <a:avLst/>
          </a:prstGeom>
        </p:spPr>
      </p:pic>
      <p:sp>
        <p:nvSpPr>
          <p:cNvPr id="2" name="TextBox 1"/>
          <p:cNvSpPr txBox="1"/>
          <p:nvPr/>
        </p:nvSpPr>
        <p:spPr>
          <a:xfrm>
            <a:off x="618309" y="5347063"/>
            <a:ext cx="9054025" cy="1200329"/>
          </a:xfrm>
          <a:prstGeom prst="rect">
            <a:avLst/>
          </a:prstGeom>
          <a:noFill/>
        </p:spPr>
        <p:txBody>
          <a:bodyPr wrap="square" rtlCol="0">
            <a:spAutoFit/>
          </a:bodyPr>
          <a:lstStyle/>
          <a:p>
            <a:r>
              <a:rPr lang="en-US" dirty="0" smtClean="0"/>
              <a:t>- With template inheritance, we define a parent template with blocks that can be overridden by its children</a:t>
            </a:r>
          </a:p>
          <a:p>
            <a:r>
              <a:rPr lang="en-US" dirty="0" smtClean="0"/>
              <a:t>- And children define their parent template by using the extends expression</a:t>
            </a:r>
          </a:p>
          <a:p>
            <a:r>
              <a:rPr lang="en-US" dirty="0" smtClean="0"/>
              <a:t>- {{ }} are for rendering values from variables and functions whereas all other expressions are </a:t>
            </a:r>
            <a:r>
              <a:rPr lang="en-US" dirty="0"/>
              <a:t>{ } </a:t>
            </a:r>
          </a:p>
        </p:txBody>
      </p:sp>
      <p:cxnSp>
        <p:nvCxnSpPr>
          <p:cNvPr id="5" name="Straight Connector 4"/>
          <p:cNvCxnSpPr/>
          <p:nvPr/>
        </p:nvCxnSpPr>
        <p:spPr>
          <a:xfrm flipV="1">
            <a:off x="4406537" y="3448595"/>
            <a:ext cx="1828800"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319451" y="4502331"/>
            <a:ext cx="4693920" cy="646331"/>
          </a:xfrm>
          <a:prstGeom prst="rect">
            <a:avLst/>
          </a:prstGeom>
          <a:noFill/>
        </p:spPr>
        <p:txBody>
          <a:bodyPr wrap="square" rtlCol="0">
            <a:spAutoFit/>
          </a:bodyPr>
          <a:lstStyle/>
          <a:p>
            <a:r>
              <a:rPr lang="en-US" dirty="0" smtClean="0"/>
              <a:t>Overriding this template by the child template uses the same syntax</a:t>
            </a:r>
            <a:endParaRPr lang="en-US" dirty="0"/>
          </a:p>
        </p:txBody>
      </p:sp>
    </p:spTree>
    <p:extLst>
      <p:ext uri="{BB962C8B-B14F-4D97-AF65-F5344CB8AC3E}">
        <p14:creationId xmlns:p14="http://schemas.microsoft.com/office/powerpoint/2010/main" val="361809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235" y="1945301"/>
            <a:ext cx="8055038" cy="701101"/>
          </a:xfrm>
          <a:prstGeom prst="rect">
            <a:avLst/>
          </a:prstGeom>
        </p:spPr>
      </p:pic>
      <p:sp>
        <p:nvSpPr>
          <p:cNvPr id="3" name="TextBox 2"/>
          <p:cNvSpPr txBox="1"/>
          <p:nvPr/>
        </p:nvSpPr>
        <p:spPr>
          <a:xfrm>
            <a:off x="8969829" y="888274"/>
            <a:ext cx="2525485"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err="1" smtClean="0"/>
              <a:t>url_for</a:t>
            </a:r>
            <a:r>
              <a:rPr lang="en-US" dirty="0" smtClean="0"/>
              <a:t> can also be used to replace fixed links of static links in the html, so that if the app is to be deployed to the web or any other source, links can easily be changed from python = </a:t>
            </a:r>
            <a:r>
              <a:rPr lang="en-US" dirty="0" smtClean="0"/>
              <a:t>maintainable</a:t>
            </a:r>
            <a:endParaRPr lang="en-US" dirty="0"/>
          </a:p>
        </p:txBody>
      </p:sp>
      <p:pic>
        <p:nvPicPr>
          <p:cNvPr id="4" name="Picture 3"/>
          <p:cNvPicPr>
            <a:picLocks noChangeAspect="1"/>
          </p:cNvPicPr>
          <p:nvPr/>
        </p:nvPicPr>
        <p:blipFill>
          <a:blip r:embed="rId3"/>
          <a:stretch>
            <a:fillRect/>
          </a:stretch>
        </p:blipFill>
        <p:spPr>
          <a:xfrm>
            <a:off x="701235" y="438664"/>
            <a:ext cx="6919560" cy="685859"/>
          </a:xfrm>
          <a:prstGeom prst="rect">
            <a:avLst/>
          </a:prstGeom>
        </p:spPr>
      </p:pic>
      <p:sp>
        <p:nvSpPr>
          <p:cNvPr id="7" name="Down Arrow 6"/>
          <p:cNvSpPr/>
          <p:nvPr/>
        </p:nvSpPr>
        <p:spPr>
          <a:xfrm>
            <a:off x="3622766" y="1227909"/>
            <a:ext cx="348343" cy="67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96937" y="2177143"/>
            <a:ext cx="748937" cy="119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181600" y="2220686"/>
            <a:ext cx="714103" cy="12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7005" y="3300549"/>
            <a:ext cx="1210491" cy="369332"/>
          </a:xfrm>
          <a:prstGeom prst="rect">
            <a:avLst/>
          </a:prstGeom>
          <a:noFill/>
        </p:spPr>
        <p:txBody>
          <a:bodyPr wrap="square" rtlCol="0">
            <a:spAutoFit/>
          </a:bodyPr>
          <a:lstStyle/>
          <a:p>
            <a:r>
              <a:rPr lang="en-US" dirty="0" smtClean="0"/>
              <a:t>endpoint</a:t>
            </a:r>
            <a:endParaRPr lang="en-US" dirty="0"/>
          </a:p>
        </p:txBody>
      </p:sp>
      <p:sp>
        <p:nvSpPr>
          <p:cNvPr id="14" name="TextBox 13"/>
          <p:cNvSpPr txBox="1"/>
          <p:nvPr/>
        </p:nvSpPr>
        <p:spPr>
          <a:xfrm>
            <a:off x="4972594" y="3467180"/>
            <a:ext cx="2569028" cy="923330"/>
          </a:xfrm>
          <a:prstGeom prst="rect">
            <a:avLst/>
          </a:prstGeom>
          <a:noFill/>
        </p:spPr>
        <p:txBody>
          <a:bodyPr wrap="square" rtlCol="0">
            <a:spAutoFit/>
          </a:bodyPr>
          <a:lstStyle/>
          <a:p>
            <a:r>
              <a:rPr lang="en-US" dirty="0" smtClean="0"/>
              <a:t>Any keyword argument that can be passed to the view function</a:t>
            </a:r>
            <a:endParaRPr lang="en-US" dirty="0"/>
          </a:p>
        </p:txBody>
      </p:sp>
      <p:pic>
        <p:nvPicPr>
          <p:cNvPr id="5" name="Picture 4"/>
          <p:cNvPicPr>
            <a:picLocks noChangeAspect="1"/>
          </p:cNvPicPr>
          <p:nvPr/>
        </p:nvPicPr>
        <p:blipFill>
          <a:blip r:embed="rId4"/>
          <a:stretch>
            <a:fillRect/>
          </a:stretch>
        </p:blipFill>
        <p:spPr>
          <a:xfrm>
            <a:off x="994688" y="4943156"/>
            <a:ext cx="6127011" cy="1082134"/>
          </a:xfrm>
          <a:prstGeom prst="rect">
            <a:avLst/>
          </a:prstGeom>
        </p:spPr>
      </p:pic>
      <p:sp>
        <p:nvSpPr>
          <p:cNvPr id="6" name="TextBox 5"/>
          <p:cNvSpPr txBox="1"/>
          <p:nvPr/>
        </p:nvSpPr>
        <p:spPr>
          <a:xfrm>
            <a:off x="7428411" y="5016138"/>
            <a:ext cx="4171406" cy="1200329"/>
          </a:xfrm>
          <a:prstGeom prst="rect">
            <a:avLst/>
          </a:prstGeom>
          <a:noFill/>
        </p:spPr>
        <p:txBody>
          <a:bodyPr wrap="square" rtlCol="0">
            <a:spAutoFit/>
          </a:bodyPr>
          <a:lstStyle/>
          <a:p>
            <a:r>
              <a:rPr lang="en-US" dirty="0" err="1" smtClean="0"/>
              <a:t>url_for</a:t>
            </a:r>
            <a:r>
              <a:rPr lang="en-US" dirty="0" smtClean="0"/>
              <a:t> takes the reverse of the </a:t>
            </a:r>
            <a:r>
              <a:rPr lang="en-US" dirty="0" err="1" smtClean="0"/>
              <a:t>url_map</a:t>
            </a:r>
            <a:r>
              <a:rPr lang="en-US" dirty="0" smtClean="0"/>
              <a:t>, we know the endpoint static and now want to find the </a:t>
            </a:r>
            <a:r>
              <a:rPr lang="en-US" dirty="0" err="1" smtClean="0"/>
              <a:t>url</a:t>
            </a:r>
            <a:r>
              <a:rPr lang="en-US" dirty="0" smtClean="0"/>
              <a:t> attached to this = filename</a:t>
            </a:r>
            <a:endParaRPr lang="en-US" dirty="0"/>
          </a:p>
        </p:txBody>
      </p:sp>
    </p:spTree>
    <p:extLst>
      <p:ext uri="{BB962C8B-B14F-4D97-AF65-F5344CB8AC3E}">
        <p14:creationId xmlns:p14="http://schemas.microsoft.com/office/powerpoint/2010/main" val="228329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828" y="1375820"/>
            <a:ext cx="8718035" cy="3078747"/>
          </a:xfrm>
          <a:prstGeom prst="rect">
            <a:avLst/>
          </a:prstGeom>
        </p:spPr>
      </p:pic>
      <p:sp>
        <p:nvSpPr>
          <p:cNvPr id="3" name="Title 2"/>
          <p:cNvSpPr>
            <a:spLocks noGrp="1"/>
          </p:cNvSpPr>
          <p:nvPr>
            <p:ph type="title"/>
          </p:nvPr>
        </p:nvSpPr>
        <p:spPr/>
        <p:txBody>
          <a:bodyPr/>
          <a:lstStyle/>
          <a:p>
            <a:r>
              <a:rPr lang="en-US" dirty="0" smtClean="0"/>
              <a:t>Template inheritance</a:t>
            </a:r>
            <a:endParaRPr lang="en-US" dirty="0"/>
          </a:p>
        </p:txBody>
      </p:sp>
      <p:sp>
        <p:nvSpPr>
          <p:cNvPr id="4" name="Line Callout 1 3"/>
          <p:cNvSpPr/>
          <p:nvPr/>
        </p:nvSpPr>
        <p:spPr>
          <a:xfrm>
            <a:off x="1036318" y="4737462"/>
            <a:ext cx="7373756" cy="1929081"/>
          </a:xfrm>
          <a:prstGeom prst="borderCallout1">
            <a:avLst>
              <a:gd name="adj1" fmla="val 1375"/>
              <a:gd name="adj2" fmla="val 37139"/>
              <a:gd name="adj3" fmla="val -97021"/>
              <a:gd name="adj4" fmla="val 492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All other logic like for loops and if-else statements go in </a:t>
            </a:r>
            <a:r>
              <a:rPr lang="en-US" i="1" dirty="0" smtClean="0">
                <a:solidFill>
                  <a:srgbClr val="FF0000"/>
                </a:solidFill>
              </a:rPr>
              <a:t>curly braces + % sign </a:t>
            </a:r>
            <a:r>
              <a:rPr lang="en-US" dirty="0" smtClean="0">
                <a:solidFill>
                  <a:srgbClr val="FF0000"/>
                </a:solidFill>
              </a:rPr>
              <a:t> = block. </a:t>
            </a:r>
          </a:p>
          <a:p>
            <a:r>
              <a:rPr lang="en-US" dirty="0" smtClean="0">
                <a:solidFill>
                  <a:srgbClr val="FF0000"/>
                </a:solidFill>
              </a:rPr>
              <a:t>	Syntax: </a:t>
            </a:r>
          </a:p>
          <a:p>
            <a:r>
              <a:rPr lang="en-US" dirty="0" smtClean="0">
                <a:solidFill>
                  <a:srgbClr val="FF0000"/>
                </a:solidFill>
              </a:rPr>
              <a:t>{% block </a:t>
            </a:r>
            <a:r>
              <a:rPr lang="en-US" i="1" dirty="0" err="1" smtClean="0">
                <a:solidFill>
                  <a:srgbClr val="FF0000"/>
                </a:solidFill>
              </a:rPr>
              <a:t>nameOfBlock</a:t>
            </a:r>
            <a:r>
              <a:rPr lang="en-US" dirty="0" smtClean="0">
                <a:solidFill>
                  <a:srgbClr val="FF0000"/>
                </a:solidFill>
              </a:rPr>
              <a:t> %}{% </a:t>
            </a:r>
            <a:r>
              <a:rPr lang="en-US" dirty="0" err="1" smtClean="0">
                <a:solidFill>
                  <a:srgbClr val="FF0000"/>
                </a:solidFill>
              </a:rPr>
              <a:t>endblock</a:t>
            </a:r>
            <a:r>
              <a:rPr lang="en-US" dirty="0" smtClean="0">
                <a:solidFill>
                  <a:srgbClr val="FF0000"/>
                </a:solidFill>
              </a:rPr>
              <a:t> </a:t>
            </a:r>
            <a:r>
              <a:rPr lang="en-US" dirty="0" smtClean="0">
                <a:solidFill>
                  <a:srgbClr val="FF0000"/>
                </a:solidFill>
              </a:rPr>
              <a:t>%} i.e. this block’s name is </a:t>
            </a:r>
            <a:r>
              <a:rPr lang="en-US" i="1" dirty="0" smtClean="0">
                <a:solidFill>
                  <a:srgbClr val="FF0000"/>
                </a:solidFill>
              </a:rPr>
              <a:t>title</a:t>
            </a:r>
            <a:endParaRPr lang="en-US" i="1" dirty="0">
              <a:solidFill>
                <a:srgbClr val="FF0000"/>
              </a:solidFill>
            </a:endParaRPr>
          </a:p>
        </p:txBody>
      </p:sp>
    </p:spTree>
    <p:extLst>
      <p:ext uri="{BB962C8B-B14F-4D97-AF65-F5344CB8AC3E}">
        <p14:creationId xmlns:p14="http://schemas.microsoft.com/office/powerpoint/2010/main" val="2144018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4232" y="418897"/>
            <a:ext cx="7922453" cy="4679085"/>
          </a:xfrm>
          <a:prstGeom prst="rect">
            <a:avLst/>
          </a:prstGeom>
        </p:spPr>
      </p:pic>
      <p:sp>
        <p:nvSpPr>
          <p:cNvPr id="4" name="Line Callout 1 3"/>
          <p:cNvSpPr/>
          <p:nvPr/>
        </p:nvSpPr>
        <p:spPr>
          <a:xfrm>
            <a:off x="4355458" y="4196645"/>
            <a:ext cx="6914606" cy="2551611"/>
          </a:xfrm>
          <a:prstGeom prst="borderCallout1">
            <a:avLst>
              <a:gd name="adj1" fmla="val 18750"/>
              <a:gd name="adj2" fmla="val -8333"/>
              <a:gd name="adj3" fmla="val -122995"/>
              <a:gd name="adj4" fmla="val -354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FF0000"/>
                </a:solidFill>
              </a:rPr>
              <a:t>By creating a base template page, all other pages now refer to this  base.html page. Making other pages quite clean.  Everything that is not marked as blocks is inherited from the parent</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4514070" y="1095607"/>
            <a:ext cx="5410669" cy="922100"/>
          </a:xfrm>
          <a:prstGeom prst="rect">
            <a:avLst/>
          </a:prstGeom>
        </p:spPr>
      </p:pic>
      <p:sp>
        <p:nvSpPr>
          <p:cNvPr id="6" name="Left Arrow 5"/>
          <p:cNvSpPr/>
          <p:nvPr/>
        </p:nvSpPr>
        <p:spPr>
          <a:xfrm>
            <a:off x="2238103" y="1419497"/>
            <a:ext cx="2429691" cy="2264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10032274" y="165464"/>
            <a:ext cx="2072639" cy="2862322"/>
          </a:xfrm>
          <a:prstGeom prst="rect">
            <a:avLst/>
          </a:prstGeom>
          <a:noFill/>
        </p:spPr>
        <p:txBody>
          <a:bodyPr wrap="square" rtlCol="0">
            <a:spAutoFit/>
          </a:bodyPr>
          <a:lstStyle/>
          <a:p>
            <a:r>
              <a:rPr lang="en-US" dirty="0" smtClean="0"/>
              <a:t>The block </a:t>
            </a:r>
            <a:r>
              <a:rPr lang="en-US" i="1" dirty="0" smtClean="0"/>
              <a:t>title in</a:t>
            </a:r>
            <a:r>
              <a:rPr lang="en-US" dirty="0" smtClean="0"/>
              <a:t> the base template will be replaced by </a:t>
            </a:r>
            <a:r>
              <a:rPr lang="en-US" dirty="0" err="1" smtClean="0"/>
              <a:t>jinja</a:t>
            </a:r>
            <a:r>
              <a:rPr lang="en-US" dirty="0" smtClean="0"/>
              <a:t> to the one in index.html </a:t>
            </a:r>
            <a:r>
              <a:rPr lang="en-US" i="1" dirty="0" smtClean="0"/>
              <a:t>i.e. Thermos – Welcome. </a:t>
            </a:r>
            <a:r>
              <a:rPr lang="en-US" dirty="0" smtClean="0"/>
              <a:t>Everything else will be copied/inherited from the base</a:t>
            </a:r>
            <a:endParaRPr lang="en-US" dirty="0"/>
          </a:p>
        </p:txBody>
      </p:sp>
    </p:spTree>
    <p:extLst>
      <p:ext uri="{BB962C8B-B14F-4D97-AF65-F5344CB8AC3E}">
        <p14:creationId xmlns:p14="http://schemas.microsoft.com/office/powerpoint/2010/main" val="231838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037" y="384326"/>
            <a:ext cx="10595311" cy="6329396"/>
          </a:xfrm>
          <a:prstGeom prst="rect">
            <a:avLst/>
          </a:prstGeom>
        </p:spPr>
      </p:pic>
    </p:spTree>
    <p:extLst>
      <p:ext uri="{BB962C8B-B14F-4D97-AF65-F5344CB8AC3E}">
        <p14:creationId xmlns:p14="http://schemas.microsoft.com/office/powerpoint/2010/main" val="3315497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and View Logic</a:t>
            </a:r>
            <a:endParaRPr lang="en-US" dirty="0"/>
          </a:p>
        </p:txBody>
      </p:sp>
      <p:sp>
        <p:nvSpPr>
          <p:cNvPr id="3" name="Subtitle 2"/>
          <p:cNvSpPr>
            <a:spLocks noGrp="1"/>
          </p:cNvSpPr>
          <p:nvPr>
            <p:ph type="subTitle" idx="1"/>
          </p:nvPr>
        </p:nvSpPr>
        <p:spPr/>
        <p:txBody>
          <a:bodyPr/>
          <a:lstStyle/>
          <a:p>
            <a:r>
              <a:rPr lang="en-US" dirty="0" smtClean="0"/>
              <a:t>Module 4</a:t>
            </a:r>
            <a:endParaRPr lang="en-US" dirty="0"/>
          </a:p>
        </p:txBody>
      </p:sp>
    </p:spTree>
    <p:extLst>
      <p:ext uri="{BB962C8B-B14F-4D97-AF65-F5344CB8AC3E}">
        <p14:creationId xmlns:p14="http://schemas.microsoft.com/office/powerpoint/2010/main" val="1152235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4620" y="1565748"/>
            <a:ext cx="8542760" cy="3726503"/>
          </a:xfrm>
          <a:prstGeom prst="rect">
            <a:avLst/>
          </a:prstGeom>
        </p:spPr>
      </p:pic>
    </p:spTree>
    <p:extLst>
      <p:ext uri="{BB962C8B-B14F-4D97-AF65-F5344CB8AC3E}">
        <p14:creationId xmlns:p14="http://schemas.microsoft.com/office/powerpoint/2010/main" val="285013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354" y="970052"/>
            <a:ext cx="8873870" cy="2085203"/>
          </a:xfrm>
          <a:prstGeom prst="rect">
            <a:avLst/>
          </a:prstGeom>
        </p:spPr>
      </p:pic>
      <p:sp>
        <p:nvSpPr>
          <p:cNvPr id="3" name="TextBox 2"/>
          <p:cNvSpPr txBox="1"/>
          <p:nvPr/>
        </p:nvSpPr>
        <p:spPr>
          <a:xfrm>
            <a:off x="6882687" y="3344092"/>
            <a:ext cx="2882537" cy="1200329"/>
          </a:xfrm>
          <a:prstGeom prst="rect">
            <a:avLst/>
          </a:prstGeom>
          <a:noFill/>
        </p:spPr>
        <p:txBody>
          <a:bodyPr wrap="square" rtlCol="0">
            <a:spAutoFit/>
          </a:bodyPr>
          <a:lstStyle/>
          <a:p>
            <a:r>
              <a:rPr lang="en-US" dirty="0" smtClean="0"/>
              <a:t>This sets the logging at the debug level, i.e. every action is displayed on the command line</a:t>
            </a:r>
            <a:endParaRPr lang="en-US" dirty="0"/>
          </a:p>
        </p:txBody>
      </p:sp>
    </p:spTree>
    <p:extLst>
      <p:ext uri="{BB962C8B-B14F-4D97-AF65-F5344CB8AC3E}">
        <p14:creationId xmlns:p14="http://schemas.microsoft.com/office/powerpoint/2010/main" val="339190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949" y="167357"/>
            <a:ext cx="9480102" cy="6523285"/>
          </a:xfrm>
          <a:prstGeom prst="rect">
            <a:avLst/>
          </a:prstGeom>
        </p:spPr>
      </p:pic>
    </p:spTree>
    <p:extLst>
      <p:ext uri="{BB962C8B-B14F-4D97-AF65-F5344CB8AC3E}">
        <p14:creationId xmlns:p14="http://schemas.microsoft.com/office/powerpoint/2010/main" val="56672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838" y="1195132"/>
            <a:ext cx="5502117" cy="2743438"/>
          </a:xfrm>
          <a:prstGeom prst="rect">
            <a:avLst/>
          </a:prstGeom>
        </p:spPr>
      </p:pic>
      <p:sp>
        <p:nvSpPr>
          <p:cNvPr id="3" name="Line Callout 1 2"/>
          <p:cNvSpPr/>
          <p:nvPr/>
        </p:nvSpPr>
        <p:spPr>
          <a:xfrm>
            <a:off x="6608955" y="1558834"/>
            <a:ext cx="5477691" cy="696686"/>
          </a:xfrm>
          <a:prstGeom prst="borderCallout1">
            <a:avLst>
              <a:gd name="adj1" fmla="val 24013"/>
              <a:gd name="adj2" fmla="val 1524"/>
              <a:gd name="adj3" fmla="val 42339"/>
              <a:gd name="adj4" fmla="val -39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This allows the user to send (post) data to the server</a:t>
            </a:r>
            <a:endParaRPr lang="en-US" dirty="0">
              <a:solidFill>
                <a:srgbClr val="FF0000"/>
              </a:solidFill>
            </a:endParaRPr>
          </a:p>
        </p:txBody>
      </p:sp>
      <p:sp>
        <p:nvSpPr>
          <p:cNvPr id="4" name="Line Callout 1 3"/>
          <p:cNvSpPr/>
          <p:nvPr/>
        </p:nvSpPr>
        <p:spPr>
          <a:xfrm>
            <a:off x="6940732" y="2717074"/>
            <a:ext cx="4484914" cy="1114697"/>
          </a:xfrm>
          <a:prstGeom prst="borderCallout1">
            <a:avLst>
              <a:gd name="adj1" fmla="val 18750"/>
              <a:gd name="adj2" fmla="val -8333"/>
              <a:gd name="adj3" fmla="val -15625"/>
              <a:gd name="adj4" fmla="val -412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Says that the name of the input post by the user is stored in the variable = </a:t>
            </a:r>
            <a:r>
              <a:rPr lang="en-US" dirty="0" err="1" smtClean="0">
                <a:solidFill>
                  <a:srgbClr val="FF0000"/>
                </a:solidFill>
              </a:rPr>
              <a:t>url</a:t>
            </a:r>
            <a:endParaRPr lang="en-US" dirty="0">
              <a:solidFill>
                <a:srgbClr val="FF0000"/>
              </a:solidFill>
            </a:endParaRPr>
          </a:p>
        </p:txBody>
      </p:sp>
    </p:spTree>
    <p:extLst>
      <p:ext uri="{BB962C8B-B14F-4D97-AF65-F5344CB8AC3E}">
        <p14:creationId xmlns:p14="http://schemas.microsoft.com/office/powerpoint/2010/main" val="776430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202" y="218777"/>
            <a:ext cx="9753305" cy="5385299"/>
          </a:xfrm>
          <a:prstGeom prst="rect">
            <a:avLst/>
          </a:prstGeom>
        </p:spPr>
      </p:pic>
      <p:sp>
        <p:nvSpPr>
          <p:cNvPr id="3" name="Line Callout 1 2"/>
          <p:cNvSpPr/>
          <p:nvPr/>
        </p:nvSpPr>
        <p:spPr>
          <a:xfrm>
            <a:off x="7814511" y="2283289"/>
            <a:ext cx="4587469"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is a </a:t>
            </a:r>
            <a:r>
              <a:rPr lang="en-US" dirty="0" err="1" smtClean="0"/>
              <a:t>dict</a:t>
            </a:r>
            <a:r>
              <a:rPr lang="en-US" dirty="0" smtClean="0"/>
              <a:t> that can be used to get the various inputs in the form. Here the input </a:t>
            </a:r>
            <a:r>
              <a:rPr lang="en-US" i="1" dirty="0" err="1" smtClean="0"/>
              <a:t>url</a:t>
            </a:r>
            <a:r>
              <a:rPr lang="en-US" i="1" dirty="0" smtClean="0"/>
              <a:t> </a:t>
            </a:r>
            <a:r>
              <a:rPr lang="en-US" dirty="0" smtClean="0"/>
              <a:t>is </a:t>
            </a:r>
            <a:r>
              <a:rPr lang="en-US" dirty="0" err="1" smtClean="0"/>
              <a:t>retreived</a:t>
            </a:r>
            <a:endParaRPr lang="en-US" dirty="0"/>
          </a:p>
        </p:txBody>
      </p:sp>
      <p:sp>
        <p:nvSpPr>
          <p:cNvPr id="4" name="Line Callout 1 3"/>
          <p:cNvSpPr/>
          <p:nvPr/>
        </p:nvSpPr>
        <p:spPr>
          <a:xfrm>
            <a:off x="8251117" y="4140922"/>
            <a:ext cx="4587469" cy="766716"/>
          </a:xfrm>
          <a:prstGeom prst="borderCallout1">
            <a:avLst>
              <a:gd name="adj1" fmla="val 53374"/>
              <a:gd name="adj2" fmla="val 244"/>
              <a:gd name="adj3" fmla="val -26834"/>
              <a:gd name="adj4" fmla="val -649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When this goes good, the user is redirected to the index page</a:t>
            </a:r>
            <a:endParaRPr lang="en-US" dirty="0"/>
          </a:p>
        </p:txBody>
      </p:sp>
      <p:sp>
        <p:nvSpPr>
          <p:cNvPr id="5" name="Line Callout 1 4"/>
          <p:cNvSpPr/>
          <p:nvPr/>
        </p:nvSpPr>
        <p:spPr>
          <a:xfrm>
            <a:off x="8010160" y="971115"/>
            <a:ext cx="4587469"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default method is GET. But if posting then both methods need to be mentioned</a:t>
            </a:r>
            <a:endParaRPr lang="en-US" dirty="0"/>
          </a:p>
        </p:txBody>
      </p:sp>
      <p:sp>
        <p:nvSpPr>
          <p:cNvPr id="6" name="Line Callout 1 5"/>
          <p:cNvSpPr/>
          <p:nvPr/>
        </p:nvSpPr>
        <p:spPr>
          <a:xfrm>
            <a:off x="7050452" y="5453096"/>
            <a:ext cx="4587469" cy="766716"/>
          </a:xfrm>
          <a:prstGeom prst="borderCallout1">
            <a:avLst>
              <a:gd name="adj1" fmla="val 53374"/>
              <a:gd name="adj2" fmla="val 244"/>
              <a:gd name="adj3" fmla="val -152543"/>
              <a:gd name="adj4"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user is just viewing</a:t>
            </a:r>
            <a:endParaRPr lang="en-US" dirty="0"/>
          </a:p>
        </p:txBody>
      </p:sp>
    </p:spTree>
    <p:extLst>
      <p:ext uri="{BB962C8B-B14F-4D97-AF65-F5344CB8AC3E}">
        <p14:creationId xmlns:p14="http://schemas.microsoft.com/office/powerpoint/2010/main" val="303994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478" y="462389"/>
            <a:ext cx="8588484" cy="5806943"/>
          </a:xfrm>
          <a:prstGeom prst="rect">
            <a:avLst/>
          </a:prstGeom>
        </p:spPr>
      </p:pic>
      <p:cxnSp>
        <p:nvCxnSpPr>
          <p:cNvPr id="15" name="Curved Connector 14"/>
          <p:cNvCxnSpPr/>
          <p:nvPr/>
        </p:nvCxnSpPr>
        <p:spPr>
          <a:xfrm rot="16200000" flipV="1">
            <a:off x="1044572" y="2768868"/>
            <a:ext cx="3875314" cy="619224"/>
          </a:xfrm>
          <a:prstGeom prst="curvedConnector3">
            <a:avLst>
              <a:gd name="adj1" fmla="val 110674"/>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187337" y="879565"/>
            <a:ext cx="3762103" cy="646331"/>
          </a:xfrm>
          <a:prstGeom prst="rect">
            <a:avLst/>
          </a:prstGeom>
          <a:noFill/>
        </p:spPr>
        <p:txBody>
          <a:bodyPr wrap="square" rtlCol="0">
            <a:spAutoFit/>
          </a:bodyPr>
          <a:lstStyle/>
          <a:p>
            <a:r>
              <a:rPr lang="en-US" dirty="0" smtClean="0">
                <a:solidFill>
                  <a:schemeClr val="accent2"/>
                </a:solidFill>
              </a:rPr>
              <a:t>The variable </a:t>
            </a:r>
            <a:r>
              <a:rPr lang="en-US" dirty="0" err="1" smtClean="0">
                <a:solidFill>
                  <a:schemeClr val="accent2"/>
                </a:solidFill>
              </a:rPr>
              <a:t>url</a:t>
            </a:r>
            <a:r>
              <a:rPr lang="en-US" dirty="0" smtClean="0">
                <a:solidFill>
                  <a:schemeClr val="accent2"/>
                </a:solidFill>
              </a:rPr>
              <a:t> received by the post request form is added to a dictionary </a:t>
            </a:r>
            <a:endParaRPr lang="en-US" dirty="0">
              <a:solidFill>
                <a:schemeClr val="accent2"/>
              </a:solidFill>
            </a:endParaRPr>
          </a:p>
        </p:txBody>
      </p:sp>
      <p:sp>
        <p:nvSpPr>
          <p:cNvPr id="26" name="Line Callout 1 25"/>
          <p:cNvSpPr/>
          <p:nvPr/>
        </p:nvSpPr>
        <p:spPr>
          <a:xfrm>
            <a:off x="6122125" y="3570514"/>
            <a:ext cx="367501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Allows both posting and getting data</a:t>
            </a:r>
            <a:endParaRPr lang="en-US" dirty="0"/>
          </a:p>
        </p:txBody>
      </p:sp>
      <p:sp>
        <p:nvSpPr>
          <p:cNvPr id="27" name="Line Callout 1 26"/>
          <p:cNvSpPr/>
          <p:nvPr/>
        </p:nvSpPr>
        <p:spPr>
          <a:xfrm>
            <a:off x="5348094" y="5016137"/>
            <a:ext cx="6321392" cy="609601"/>
          </a:xfrm>
          <a:prstGeom prst="borderCallout1">
            <a:avLst>
              <a:gd name="adj1" fmla="val 57321"/>
              <a:gd name="adj2" fmla="val -2842"/>
              <a:gd name="adj3" fmla="val 109540"/>
              <a:gd name="adj4" fmla="val -25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Sends user to another page after form has been </a:t>
            </a:r>
            <a:r>
              <a:rPr lang="en-US" sz="1400" dirty="0" smtClean="0"/>
              <a:t>submitted </a:t>
            </a:r>
            <a:r>
              <a:rPr lang="en-US" sz="1400" dirty="0" err="1" smtClean="0"/>
              <a:t>succesfuly</a:t>
            </a:r>
            <a:endParaRPr lang="en-US" sz="1400" dirty="0" smtClean="0"/>
          </a:p>
          <a:p>
            <a:r>
              <a:rPr lang="en-US" sz="1400" dirty="0" smtClean="0"/>
              <a:t>And by the </a:t>
            </a:r>
            <a:r>
              <a:rPr lang="en-US" sz="1400" dirty="0" err="1" smtClean="0"/>
              <a:t>url_for</a:t>
            </a:r>
            <a:r>
              <a:rPr lang="en-US" sz="1400" dirty="0" smtClean="0"/>
              <a:t> we avoid hardcoding </a:t>
            </a:r>
            <a:r>
              <a:rPr lang="en-US" sz="1400" dirty="0" err="1" smtClean="0"/>
              <a:t>urls</a:t>
            </a:r>
            <a:r>
              <a:rPr lang="en-US" sz="1400" dirty="0" smtClean="0"/>
              <a:t> (like </a:t>
            </a:r>
            <a:r>
              <a:rPr lang="en-US" sz="1400" dirty="0" err="1" smtClean="0"/>
              <a:t>jinja</a:t>
            </a:r>
            <a:r>
              <a:rPr lang="en-US" sz="1400" dirty="0" smtClean="0"/>
              <a:t>)</a:t>
            </a:r>
            <a:endParaRPr lang="en-US" sz="1400" dirty="0"/>
          </a:p>
        </p:txBody>
      </p:sp>
      <p:sp>
        <p:nvSpPr>
          <p:cNvPr id="8" name="Line Callout 1 7"/>
          <p:cNvSpPr/>
          <p:nvPr/>
        </p:nvSpPr>
        <p:spPr>
          <a:xfrm>
            <a:off x="7136673" y="5878286"/>
            <a:ext cx="5055327" cy="809897"/>
          </a:xfrm>
          <a:prstGeom prst="borderCallout1">
            <a:avLst>
              <a:gd name="adj1" fmla="val 57321"/>
              <a:gd name="adj2" fmla="val -2842"/>
              <a:gd name="adj3" fmla="val 26095"/>
              <a:gd name="adj4" fmla="val -707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But if the request is GET i.e. the user is just viewing the form, then just keep showing the </a:t>
            </a:r>
            <a:r>
              <a:rPr lang="en-US" i="1" dirty="0" smtClean="0"/>
              <a:t>add.html </a:t>
            </a:r>
            <a:r>
              <a:rPr lang="en-US" dirty="0" smtClean="0"/>
              <a:t>page</a:t>
            </a:r>
            <a:endParaRPr lang="en-US" dirty="0"/>
          </a:p>
        </p:txBody>
      </p:sp>
      <p:sp>
        <p:nvSpPr>
          <p:cNvPr id="9" name="Line Callout 1 8"/>
          <p:cNvSpPr/>
          <p:nvPr/>
        </p:nvSpPr>
        <p:spPr>
          <a:xfrm>
            <a:off x="5348094" y="4280262"/>
            <a:ext cx="620823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Asks for the text the user typed by asking the request for any form data with the name </a:t>
            </a:r>
            <a:r>
              <a:rPr lang="en-US" i="1" dirty="0" err="1" smtClean="0"/>
              <a:t>url</a:t>
            </a:r>
            <a:endParaRPr lang="en-US" i="1" dirty="0"/>
          </a:p>
        </p:txBody>
      </p:sp>
    </p:spTree>
    <p:extLst>
      <p:ext uri="{BB962C8B-B14F-4D97-AF65-F5344CB8AC3E}">
        <p14:creationId xmlns:p14="http://schemas.microsoft.com/office/powerpoint/2010/main" val="198098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7627" y="488513"/>
            <a:ext cx="8672312" cy="5898391"/>
          </a:xfrm>
          <a:prstGeom prst="rect">
            <a:avLst/>
          </a:prstGeom>
        </p:spPr>
      </p:pic>
    </p:spTree>
    <p:extLst>
      <p:ext uri="{BB962C8B-B14F-4D97-AF65-F5344CB8AC3E}">
        <p14:creationId xmlns:p14="http://schemas.microsoft.com/office/powerpoint/2010/main" val="1278618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139" y="453689"/>
            <a:ext cx="8504657" cy="5654530"/>
          </a:xfrm>
          <a:prstGeom prst="rect">
            <a:avLst/>
          </a:prstGeom>
        </p:spPr>
      </p:pic>
      <p:sp>
        <p:nvSpPr>
          <p:cNvPr id="3" name="Line Callout 1 2"/>
          <p:cNvSpPr/>
          <p:nvPr/>
        </p:nvSpPr>
        <p:spPr>
          <a:xfrm>
            <a:off x="6710082" y="2987040"/>
            <a:ext cx="5177118" cy="926054"/>
          </a:xfrm>
          <a:prstGeom prst="borderCallout1">
            <a:avLst>
              <a:gd name="adj1" fmla="val 44141"/>
              <a:gd name="adj2" fmla="val 246"/>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attribute gives access to the input data from an HTML form</a:t>
            </a:r>
            <a:endParaRPr lang="en-US" dirty="0"/>
          </a:p>
        </p:txBody>
      </p:sp>
    </p:spTree>
    <p:extLst>
      <p:ext uri="{BB962C8B-B14F-4D97-AF65-F5344CB8AC3E}">
        <p14:creationId xmlns:p14="http://schemas.microsoft.com/office/powerpoint/2010/main" val="81622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4407" y="314358"/>
            <a:ext cx="8291278" cy="5532599"/>
          </a:xfrm>
          <a:prstGeom prst="rect">
            <a:avLst/>
          </a:prstGeom>
        </p:spPr>
      </p:pic>
      <p:sp>
        <p:nvSpPr>
          <p:cNvPr id="4" name="TextBox 3"/>
          <p:cNvSpPr txBox="1"/>
          <p:nvPr/>
        </p:nvSpPr>
        <p:spPr>
          <a:xfrm>
            <a:off x="1637211" y="5747657"/>
            <a:ext cx="5573486" cy="369332"/>
          </a:xfrm>
          <a:prstGeom prst="rect">
            <a:avLst/>
          </a:prstGeom>
          <a:noFill/>
        </p:spPr>
        <p:txBody>
          <a:bodyPr wrap="square" rtlCol="0">
            <a:spAutoFit/>
          </a:bodyPr>
          <a:lstStyle/>
          <a:p>
            <a:r>
              <a:rPr lang="en-US" dirty="0" smtClean="0"/>
              <a:t>To show messages to the user with the flash function</a:t>
            </a:r>
            <a:endParaRPr lang="en-US" dirty="0"/>
          </a:p>
        </p:txBody>
      </p:sp>
    </p:spTree>
    <p:extLst>
      <p:ext uri="{BB962C8B-B14F-4D97-AF65-F5344CB8AC3E}">
        <p14:creationId xmlns:p14="http://schemas.microsoft.com/office/powerpoint/2010/main" val="1147024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716" y="695974"/>
            <a:ext cx="7220694" cy="5156186"/>
          </a:xfrm>
          <a:prstGeom prst="rect">
            <a:avLst/>
          </a:prstGeom>
        </p:spPr>
      </p:pic>
      <p:sp>
        <p:nvSpPr>
          <p:cNvPr id="3" name="Line Callout 1 2"/>
          <p:cNvSpPr/>
          <p:nvPr/>
        </p:nvSpPr>
        <p:spPr>
          <a:xfrm>
            <a:off x="6374673" y="1767839"/>
            <a:ext cx="4728755" cy="696101"/>
          </a:xfrm>
          <a:prstGeom prst="borderCallout1">
            <a:avLst>
              <a:gd name="adj1" fmla="val 48775"/>
              <a:gd name="adj2" fmla="val -967"/>
              <a:gd name="adj3" fmla="val -2417"/>
              <a:gd name="adj4" fmla="val -4644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Enter a cryptographically generated key by:</a:t>
            </a:r>
          </a:p>
          <a:p>
            <a:r>
              <a:rPr lang="en-US" dirty="0" smtClean="0"/>
              <a:t>:</a:t>
            </a:r>
            <a:endParaRPr lang="en-US" dirty="0"/>
          </a:p>
        </p:txBody>
      </p:sp>
      <p:pic>
        <p:nvPicPr>
          <p:cNvPr id="4" name="Picture 3"/>
          <p:cNvPicPr>
            <a:picLocks noChangeAspect="1"/>
          </p:cNvPicPr>
          <p:nvPr/>
        </p:nvPicPr>
        <p:blipFill>
          <a:blip r:embed="rId3"/>
          <a:stretch>
            <a:fillRect/>
          </a:stretch>
        </p:blipFill>
        <p:spPr>
          <a:xfrm>
            <a:off x="4773059" y="2202683"/>
            <a:ext cx="7574936" cy="937341"/>
          </a:xfrm>
          <a:prstGeom prst="rect">
            <a:avLst/>
          </a:prstGeom>
        </p:spPr>
      </p:pic>
      <p:sp>
        <p:nvSpPr>
          <p:cNvPr id="5" name="Line Callout 1 4"/>
          <p:cNvSpPr/>
          <p:nvPr/>
        </p:nvSpPr>
        <p:spPr>
          <a:xfrm>
            <a:off x="6583680" y="273149"/>
            <a:ext cx="5294811" cy="818606"/>
          </a:xfrm>
          <a:prstGeom prst="borderCallout1">
            <a:avLst>
              <a:gd name="adj1" fmla="val 43218"/>
              <a:gd name="adj2" fmla="val -4057"/>
              <a:gd name="adj3" fmla="val 66755"/>
              <a:gd name="adj4" fmla="val -592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app.config</a:t>
            </a:r>
            <a:r>
              <a:rPr lang="en-US" dirty="0" smtClean="0"/>
              <a:t> is a </a:t>
            </a:r>
            <a:r>
              <a:rPr lang="en-US" dirty="0" err="1" smtClean="0"/>
              <a:t>dict</a:t>
            </a:r>
            <a:r>
              <a:rPr lang="en-US" dirty="0" smtClean="0"/>
              <a:t> that holds configuration keys, </a:t>
            </a:r>
            <a:r>
              <a:rPr lang="en-US" i="1" dirty="0" smtClean="0"/>
              <a:t>e.g. key: </a:t>
            </a:r>
            <a:r>
              <a:rPr lang="en-US" dirty="0" err="1" smtClean="0"/>
              <a:t>Secret_key</a:t>
            </a:r>
            <a:endParaRPr lang="en-US" dirty="0"/>
          </a:p>
        </p:txBody>
      </p:sp>
    </p:spTree>
    <p:extLst>
      <p:ext uri="{BB962C8B-B14F-4D97-AF65-F5344CB8AC3E}">
        <p14:creationId xmlns:p14="http://schemas.microsoft.com/office/powerpoint/2010/main" val="60339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7896" y="533149"/>
            <a:ext cx="9076207" cy="5791702"/>
          </a:xfrm>
          <a:prstGeom prst="rect">
            <a:avLst/>
          </a:prstGeom>
        </p:spPr>
      </p:pic>
      <p:sp>
        <p:nvSpPr>
          <p:cNvPr id="3" name="TextBox 2"/>
          <p:cNvSpPr txBox="1"/>
          <p:nvPr/>
        </p:nvSpPr>
        <p:spPr>
          <a:xfrm>
            <a:off x="2751909" y="6024396"/>
            <a:ext cx="7410994" cy="369332"/>
          </a:xfrm>
          <a:prstGeom prst="rect">
            <a:avLst/>
          </a:prstGeom>
          <a:noFill/>
        </p:spPr>
        <p:txBody>
          <a:bodyPr wrap="square" rtlCol="0">
            <a:spAutoFit/>
          </a:bodyPr>
          <a:lstStyle/>
          <a:p>
            <a:r>
              <a:rPr lang="en-US" dirty="0" smtClean="0"/>
              <a:t>A python function that generates an http response for an http request </a:t>
            </a:r>
            <a:endParaRPr lang="en-US" dirty="0"/>
          </a:p>
        </p:txBody>
      </p:sp>
    </p:spTree>
    <p:extLst>
      <p:ext uri="{BB962C8B-B14F-4D97-AF65-F5344CB8AC3E}">
        <p14:creationId xmlns:p14="http://schemas.microsoft.com/office/powerpoint/2010/main" val="147973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671" y="202192"/>
            <a:ext cx="8824725" cy="6523285"/>
          </a:xfrm>
          <a:prstGeom prst="rect">
            <a:avLst/>
          </a:prstGeom>
        </p:spPr>
      </p:pic>
    </p:spTree>
    <p:extLst>
      <p:ext uri="{BB962C8B-B14F-4D97-AF65-F5344CB8AC3E}">
        <p14:creationId xmlns:p14="http://schemas.microsoft.com/office/powerpoint/2010/main" val="25956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Templates and Views</a:t>
            </a:r>
            <a:endParaRPr lang="en-US" dirty="0"/>
          </a:p>
        </p:txBody>
      </p:sp>
      <p:sp>
        <p:nvSpPr>
          <p:cNvPr id="3" name="Subtitle 2"/>
          <p:cNvSpPr>
            <a:spLocks noGrp="1"/>
          </p:cNvSpPr>
          <p:nvPr>
            <p:ph type="subTitle" idx="1"/>
          </p:nvPr>
        </p:nvSpPr>
        <p:spPr/>
        <p:txBody>
          <a:bodyPr/>
          <a:lstStyle/>
          <a:p>
            <a:r>
              <a:rPr lang="en-US" dirty="0" smtClean="0"/>
              <a:t>Module 3</a:t>
            </a:r>
            <a:endParaRPr lang="en-US" dirty="0"/>
          </a:p>
        </p:txBody>
      </p:sp>
    </p:spTree>
    <p:extLst>
      <p:ext uri="{BB962C8B-B14F-4D97-AF65-F5344CB8AC3E}">
        <p14:creationId xmlns:p14="http://schemas.microsoft.com/office/powerpoint/2010/main" val="306415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094" y="2042055"/>
            <a:ext cx="2865368" cy="2408129"/>
          </a:xfrm>
          <a:prstGeom prst="rect">
            <a:avLst/>
          </a:prstGeom>
        </p:spPr>
      </p:pic>
      <p:sp>
        <p:nvSpPr>
          <p:cNvPr id="3" name="TextBox 2"/>
          <p:cNvSpPr txBox="1"/>
          <p:nvPr/>
        </p:nvSpPr>
        <p:spPr>
          <a:xfrm>
            <a:off x="1075509" y="1162538"/>
            <a:ext cx="2882538" cy="461665"/>
          </a:xfrm>
          <a:prstGeom prst="rect">
            <a:avLst/>
          </a:prstGeom>
          <a:noFill/>
        </p:spPr>
        <p:txBody>
          <a:bodyPr wrap="square" rtlCol="0">
            <a:spAutoFit/>
          </a:bodyPr>
          <a:lstStyle/>
          <a:p>
            <a:r>
              <a:rPr lang="en-US" sz="2400" b="1" dirty="0" smtClean="0"/>
              <a:t>File structure</a:t>
            </a:r>
            <a:endParaRPr lang="en-US" sz="2400" b="1" dirty="0"/>
          </a:p>
        </p:txBody>
      </p:sp>
      <p:sp>
        <p:nvSpPr>
          <p:cNvPr id="4" name="Line Callout 1 (Border and Accent Bar) 3"/>
          <p:cNvSpPr/>
          <p:nvPr/>
        </p:nvSpPr>
        <p:spPr>
          <a:xfrm>
            <a:off x="3631476" y="1393371"/>
            <a:ext cx="1846216"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Parent</a:t>
            </a:r>
            <a:endParaRPr lang="en-US" dirty="0">
              <a:solidFill>
                <a:srgbClr val="FF0000"/>
              </a:solidFill>
            </a:endParaRPr>
          </a:p>
        </p:txBody>
      </p:sp>
      <p:sp>
        <p:nvSpPr>
          <p:cNvPr id="5" name="Line Callout 1 (Border and Accent Bar) 4"/>
          <p:cNvSpPr/>
          <p:nvPr/>
        </p:nvSpPr>
        <p:spPr>
          <a:xfrm>
            <a:off x="4032069" y="2222472"/>
            <a:ext cx="4463017"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Another thermos, which holds our project</a:t>
            </a:r>
            <a:endParaRPr lang="en-US" dirty="0">
              <a:solidFill>
                <a:srgbClr val="FF0000"/>
              </a:solidFill>
            </a:endParaRPr>
          </a:p>
        </p:txBody>
      </p:sp>
      <p:sp>
        <p:nvSpPr>
          <p:cNvPr id="6" name="Line Callout 1 5"/>
          <p:cNvSpPr/>
          <p:nvPr/>
        </p:nvSpPr>
        <p:spPr>
          <a:xfrm>
            <a:off x="3383533" y="2852055"/>
            <a:ext cx="6500696" cy="394064"/>
          </a:xfrm>
          <a:prstGeom prst="borderCallout1">
            <a:avLst>
              <a:gd name="adj1" fmla="val 40849"/>
              <a:gd name="adj2" fmla="val 502"/>
              <a:gd name="adj3" fmla="val 97030"/>
              <a:gd name="adj4" fmla="val -15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Because this is a packages, should have a .</a:t>
            </a:r>
            <a:r>
              <a:rPr lang="en-US" dirty="0" err="1" smtClean="0">
                <a:solidFill>
                  <a:schemeClr val="tx1"/>
                </a:solidFill>
              </a:rPr>
              <a:t>init</a:t>
            </a:r>
            <a:r>
              <a:rPr lang="en-US" dirty="0" smtClean="0">
                <a:solidFill>
                  <a:schemeClr val="tx1"/>
                </a:solidFill>
              </a:rPr>
              <a:t> file, to be a valid </a:t>
            </a:r>
            <a:r>
              <a:rPr lang="en-US" dirty="0" err="1" smtClean="0">
                <a:solidFill>
                  <a:schemeClr val="tx1"/>
                </a:solidFill>
              </a:rPr>
              <a:t>pkg</a:t>
            </a:r>
            <a:endParaRPr lang="en-US" dirty="0">
              <a:solidFill>
                <a:schemeClr val="tx1"/>
              </a:solidFill>
            </a:endParaRPr>
          </a:p>
        </p:txBody>
      </p:sp>
      <p:sp>
        <p:nvSpPr>
          <p:cNvPr id="7" name="Line Callout 1 (Border and Accent Bar) 6"/>
          <p:cNvSpPr/>
          <p:nvPr/>
        </p:nvSpPr>
        <p:spPr>
          <a:xfrm>
            <a:off x="4032069" y="3344091"/>
            <a:ext cx="4319451" cy="531611"/>
          </a:xfrm>
          <a:prstGeom prst="accentBorderCallout1">
            <a:avLst>
              <a:gd name="adj1" fmla="val 18750"/>
              <a:gd name="adj2" fmla="val -8333"/>
              <a:gd name="adj3" fmla="val 16755"/>
              <a:gd name="adj4" fmla="val -4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static files: CSS/HTML/JS etc.</a:t>
            </a:r>
            <a:endParaRPr lang="en-US" dirty="0"/>
          </a:p>
        </p:txBody>
      </p:sp>
      <p:sp>
        <p:nvSpPr>
          <p:cNvPr id="8" name="Line Callout 1 (Border and Accent Bar) 7"/>
          <p:cNvSpPr/>
          <p:nvPr/>
        </p:nvSpPr>
        <p:spPr>
          <a:xfrm>
            <a:off x="4175635" y="4021673"/>
            <a:ext cx="4319451" cy="531611"/>
          </a:xfrm>
          <a:prstGeom prst="accentBorderCallout1">
            <a:avLst>
              <a:gd name="adj1" fmla="val 18750"/>
              <a:gd name="adj2" fmla="val -8333"/>
              <a:gd name="adj3" fmla="val -70067"/>
              <a:gd name="adj4" fmla="val -43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templates for generating HTML pages</a:t>
            </a:r>
            <a:endParaRPr lang="en-US" dirty="0"/>
          </a:p>
        </p:txBody>
      </p:sp>
      <p:sp>
        <p:nvSpPr>
          <p:cNvPr id="9" name="Line Callout 1 8"/>
          <p:cNvSpPr/>
          <p:nvPr/>
        </p:nvSpPr>
        <p:spPr>
          <a:xfrm>
            <a:off x="3476898" y="4699255"/>
            <a:ext cx="5716924" cy="394064"/>
          </a:xfrm>
          <a:prstGeom prst="borderCallout1">
            <a:avLst>
              <a:gd name="adj1" fmla="val 40849"/>
              <a:gd name="adj2" fmla="val 502"/>
              <a:gd name="adj3" fmla="val -196892"/>
              <a:gd name="adj4" fmla="val -206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Contains the flask project</a:t>
            </a:r>
            <a:endParaRPr lang="en-US" dirty="0">
              <a:solidFill>
                <a:schemeClr val="tx1"/>
              </a:solidFill>
            </a:endParaRPr>
          </a:p>
        </p:txBody>
      </p:sp>
      <p:sp>
        <p:nvSpPr>
          <p:cNvPr id="10" name="TextBox 9"/>
          <p:cNvSpPr txBox="1"/>
          <p:nvPr/>
        </p:nvSpPr>
        <p:spPr>
          <a:xfrm>
            <a:off x="1075509" y="451596"/>
            <a:ext cx="5643155" cy="369332"/>
          </a:xfrm>
          <a:prstGeom prst="rect">
            <a:avLst/>
          </a:prstGeom>
          <a:noFill/>
        </p:spPr>
        <p:txBody>
          <a:bodyPr wrap="square" rtlCol="0">
            <a:spAutoFit/>
          </a:bodyPr>
          <a:lstStyle/>
          <a:p>
            <a:r>
              <a:rPr lang="en-US" i="1" dirty="0"/>
              <a:t>See </a:t>
            </a:r>
            <a:r>
              <a:rPr lang="en-US" i="1" dirty="0" smtClean="0"/>
              <a:t>installingSteps.txt file on how to set </a:t>
            </a:r>
            <a:r>
              <a:rPr lang="en-US" i="1" dirty="0" err="1" smtClean="0"/>
              <a:t>virtualenv</a:t>
            </a:r>
            <a:endParaRPr lang="en-US" i="1" dirty="0"/>
          </a:p>
        </p:txBody>
      </p:sp>
    </p:spTree>
    <p:extLst>
      <p:ext uri="{BB962C8B-B14F-4D97-AF65-F5344CB8AC3E}">
        <p14:creationId xmlns:p14="http://schemas.microsoft.com/office/powerpoint/2010/main" val="389738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24" y="0"/>
            <a:ext cx="9854764" cy="6690940"/>
          </a:xfrm>
          <a:prstGeom prst="rect">
            <a:avLst/>
          </a:prstGeom>
        </p:spPr>
      </p:pic>
      <p:pic>
        <p:nvPicPr>
          <p:cNvPr id="3" name="Picture 2"/>
          <p:cNvPicPr>
            <a:picLocks noChangeAspect="1"/>
          </p:cNvPicPr>
          <p:nvPr/>
        </p:nvPicPr>
        <p:blipFill>
          <a:blip r:embed="rId3"/>
          <a:stretch>
            <a:fillRect/>
          </a:stretch>
        </p:blipFill>
        <p:spPr>
          <a:xfrm>
            <a:off x="8334884" y="2849723"/>
            <a:ext cx="3543607" cy="3596952"/>
          </a:xfrm>
          <a:prstGeom prst="rect">
            <a:avLst/>
          </a:prstGeom>
        </p:spPr>
      </p:pic>
    </p:spTree>
    <p:extLst>
      <p:ext uri="{BB962C8B-B14F-4D97-AF65-F5344CB8AC3E}">
        <p14:creationId xmlns:p14="http://schemas.microsoft.com/office/powerpoint/2010/main" val="169070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740" y="1776549"/>
            <a:ext cx="6263771" cy="4016984"/>
          </a:xfrm>
          <a:prstGeom prst="rect">
            <a:avLst/>
          </a:prstGeom>
        </p:spPr>
      </p:pic>
      <p:sp>
        <p:nvSpPr>
          <p:cNvPr id="3" name="Title 2"/>
          <p:cNvSpPr>
            <a:spLocks noGrp="1"/>
          </p:cNvSpPr>
          <p:nvPr>
            <p:ph type="title"/>
          </p:nvPr>
        </p:nvSpPr>
        <p:spPr/>
        <p:txBody>
          <a:bodyPr/>
          <a:lstStyle/>
          <a:p>
            <a:r>
              <a:rPr lang="en-US" dirty="0" err="1" smtClean="0"/>
              <a:t>Jinja</a:t>
            </a:r>
            <a:r>
              <a:rPr lang="en-US" dirty="0" smtClean="0"/>
              <a:t> stuff</a:t>
            </a:r>
            <a:endParaRPr lang="en-US" dirty="0"/>
          </a:p>
        </p:txBody>
      </p:sp>
      <p:sp>
        <p:nvSpPr>
          <p:cNvPr id="4" name="TextBox 3"/>
          <p:cNvSpPr txBox="1"/>
          <p:nvPr/>
        </p:nvSpPr>
        <p:spPr>
          <a:xfrm>
            <a:off x="7297783" y="1837509"/>
            <a:ext cx="4056017" cy="1477328"/>
          </a:xfrm>
          <a:prstGeom prst="rect">
            <a:avLst/>
          </a:prstGeom>
          <a:noFill/>
        </p:spPr>
        <p:txBody>
          <a:bodyPr wrap="square" rtlCol="0">
            <a:spAutoFit/>
          </a:bodyPr>
          <a:lstStyle/>
          <a:p>
            <a:r>
              <a:rPr lang="en-US" dirty="0" err="1" smtClean="0"/>
              <a:t>Jinja</a:t>
            </a:r>
            <a:r>
              <a:rPr lang="en-US" dirty="0" smtClean="0"/>
              <a:t> is a template engine, which can generate any text based file format e.g. HTML. </a:t>
            </a:r>
            <a:br>
              <a:rPr lang="en-US" dirty="0" smtClean="0"/>
            </a:br>
            <a:r>
              <a:rPr lang="en-US" dirty="0" smtClean="0"/>
              <a:t>Thus our html files are not html files but </a:t>
            </a:r>
            <a:r>
              <a:rPr lang="en-US" dirty="0" err="1" smtClean="0"/>
              <a:t>jinja</a:t>
            </a:r>
            <a:r>
              <a:rPr lang="en-US" dirty="0" smtClean="0"/>
              <a:t> templates</a:t>
            </a:r>
            <a:endParaRPr lang="en-US" dirty="0"/>
          </a:p>
        </p:txBody>
      </p:sp>
      <p:sp>
        <p:nvSpPr>
          <p:cNvPr id="5" name="Line Callout 1 4"/>
          <p:cNvSpPr/>
          <p:nvPr/>
        </p:nvSpPr>
        <p:spPr>
          <a:xfrm>
            <a:off x="6992984" y="3535680"/>
            <a:ext cx="4946468" cy="1367246"/>
          </a:xfrm>
          <a:prstGeom prst="borderCallout1">
            <a:avLst>
              <a:gd name="adj1" fmla="val 18750"/>
              <a:gd name="adj2" fmla="val -8333"/>
              <a:gd name="adj3" fmla="val 30334"/>
              <a:gd name="adj4" fmla="val -4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i.e. </a:t>
            </a:r>
            <a:r>
              <a:rPr lang="en-US" dirty="0" err="1" smtClean="0"/>
              <a:t>jinja</a:t>
            </a:r>
            <a:r>
              <a:rPr lang="en-US" dirty="0" smtClean="0"/>
              <a:t> tries to get attribute x of the object </a:t>
            </a:r>
            <a:r>
              <a:rPr lang="en-US" dirty="0" err="1" smtClean="0"/>
              <a:t>var</a:t>
            </a:r>
            <a:r>
              <a:rPr lang="en-US" dirty="0" smtClean="0"/>
              <a:t>,  but if </a:t>
            </a:r>
            <a:r>
              <a:rPr lang="en-US" dirty="0" err="1" smtClean="0"/>
              <a:t>var</a:t>
            </a:r>
            <a:r>
              <a:rPr lang="en-US" dirty="0" smtClean="0"/>
              <a:t> is an object like a </a:t>
            </a:r>
            <a:r>
              <a:rPr lang="en-US" dirty="0" err="1" smtClean="0"/>
              <a:t>dict</a:t>
            </a:r>
            <a:r>
              <a:rPr lang="en-US" dirty="0" smtClean="0"/>
              <a:t>, the item/element </a:t>
            </a:r>
          </a:p>
          <a:p>
            <a:r>
              <a:rPr lang="en-US" dirty="0" smtClean="0"/>
              <a:t>inside </a:t>
            </a:r>
            <a:r>
              <a:rPr lang="en-US" dirty="0" err="1" smtClean="0"/>
              <a:t>var</a:t>
            </a:r>
            <a:r>
              <a:rPr lang="en-US" dirty="0" smtClean="0"/>
              <a:t> will be returned </a:t>
            </a:r>
          </a:p>
          <a:p>
            <a:r>
              <a:rPr lang="en-US" dirty="0" smtClean="0"/>
              <a:t>And finally if nothing is found, </a:t>
            </a:r>
            <a:r>
              <a:rPr lang="en-US" dirty="0" err="1" smtClean="0"/>
              <a:t>jinja</a:t>
            </a:r>
            <a:r>
              <a:rPr lang="en-US" dirty="0" smtClean="0"/>
              <a:t> will return an empty string</a:t>
            </a:r>
            <a:endParaRPr lang="en-US" dirty="0"/>
          </a:p>
        </p:txBody>
      </p:sp>
    </p:spTree>
    <p:extLst>
      <p:ext uri="{BB962C8B-B14F-4D97-AF65-F5344CB8AC3E}">
        <p14:creationId xmlns:p14="http://schemas.microsoft.com/office/powerpoint/2010/main" val="188295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025"/>
          <a:stretch/>
        </p:blipFill>
        <p:spPr>
          <a:xfrm>
            <a:off x="367207" y="257207"/>
            <a:ext cx="8428450" cy="3147845"/>
          </a:xfrm>
          <a:prstGeom prst="rect">
            <a:avLst/>
          </a:prstGeom>
        </p:spPr>
      </p:pic>
      <p:sp>
        <p:nvSpPr>
          <p:cNvPr id="4" name="TextBox 3"/>
          <p:cNvSpPr txBox="1"/>
          <p:nvPr/>
        </p:nvSpPr>
        <p:spPr>
          <a:xfrm>
            <a:off x="8969829" y="1559174"/>
            <a:ext cx="3056708" cy="1477328"/>
          </a:xfrm>
          <a:prstGeom prst="rect">
            <a:avLst/>
          </a:prstGeom>
          <a:noFill/>
        </p:spPr>
        <p:txBody>
          <a:bodyPr wrap="square" rtlCol="0">
            <a:spAutoFit/>
          </a:bodyPr>
          <a:lstStyle/>
          <a:p>
            <a:r>
              <a:rPr lang="en-US" dirty="0" smtClean="0">
                <a:solidFill>
                  <a:schemeClr val="accent1"/>
                </a:solidFill>
              </a:rPr>
              <a:t>Render template looks by default in the templates folder.</a:t>
            </a:r>
          </a:p>
          <a:p>
            <a:endParaRPr lang="en-US" dirty="0" smtClean="0">
              <a:solidFill>
                <a:schemeClr val="accent1"/>
              </a:solidFill>
            </a:endParaRPr>
          </a:p>
          <a:p>
            <a:r>
              <a:rPr lang="en-US" dirty="0">
                <a:solidFill>
                  <a:schemeClr val="accent1"/>
                </a:solidFill>
              </a:rPr>
              <a:t> </a:t>
            </a:r>
            <a:r>
              <a:rPr lang="en-US" i="1" dirty="0" err="1" smtClean="0">
                <a:solidFill>
                  <a:schemeClr val="accent1"/>
                </a:solidFill>
              </a:rPr>
              <a:t>render_template</a:t>
            </a:r>
            <a:r>
              <a:rPr lang="en-US" dirty="0" smtClean="0">
                <a:solidFill>
                  <a:schemeClr val="accent1"/>
                </a:solidFill>
              </a:rPr>
              <a:t>(</a:t>
            </a:r>
            <a:r>
              <a:rPr lang="en-US" dirty="0" err="1" smtClean="0">
                <a:solidFill>
                  <a:schemeClr val="accent1"/>
                </a:solidFill>
              </a:rPr>
              <a:t>file_name</a:t>
            </a:r>
            <a:r>
              <a:rPr lang="en-US" dirty="0" smtClean="0">
                <a:solidFill>
                  <a:schemeClr val="accent1"/>
                </a:solidFill>
              </a:rPr>
              <a:t>, </a:t>
            </a:r>
            <a:r>
              <a:rPr lang="en-US" dirty="0" err="1" smtClean="0">
                <a:solidFill>
                  <a:schemeClr val="accent1"/>
                </a:solidFill>
              </a:rPr>
              <a:t>args</a:t>
            </a:r>
            <a:r>
              <a:rPr lang="en-US" dirty="0" smtClean="0">
                <a:solidFill>
                  <a:schemeClr val="accent1"/>
                </a:solidFill>
              </a:rPr>
              <a:t>)</a:t>
            </a:r>
            <a:endParaRPr lang="en-US" dirty="0">
              <a:solidFill>
                <a:schemeClr val="accent1"/>
              </a:solidFill>
            </a:endParaRPr>
          </a:p>
        </p:txBody>
      </p:sp>
      <p:pic>
        <p:nvPicPr>
          <p:cNvPr id="5" name="Picture 4"/>
          <p:cNvPicPr>
            <a:picLocks noChangeAspect="1"/>
          </p:cNvPicPr>
          <p:nvPr/>
        </p:nvPicPr>
        <p:blipFill rotWithShape="1">
          <a:blip r:embed="rId3"/>
          <a:srcRect r="3538"/>
          <a:stretch/>
        </p:blipFill>
        <p:spPr>
          <a:xfrm>
            <a:off x="700789" y="3913326"/>
            <a:ext cx="5586800" cy="2027096"/>
          </a:xfrm>
          <a:prstGeom prst="rect">
            <a:avLst/>
          </a:prstGeom>
        </p:spPr>
      </p:pic>
      <p:sp>
        <p:nvSpPr>
          <p:cNvPr id="6" name="TextBox 5"/>
          <p:cNvSpPr txBox="1"/>
          <p:nvPr/>
        </p:nvSpPr>
        <p:spPr>
          <a:xfrm>
            <a:off x="6514011" y="4145280"/>
            <a:ext cx="4328160" cy="1754326"/>
          </a:xfrm>
          <a:prstGeom prst="rect">
            <a:avLst/>
          </a:prstGeom>
          <a:noFill/>
        </p:spPr>
        <p:txBody>
          <a:bodyPr wrap="square" rtlCol="0">
            <a:spAutoFit/>
          </a:bodyPr>
          <a:lstStyle/>
          <a:p>
            <a:r>
              <a:rPr lang="en-US" u="sng" dirty="0" err="1" smtClean="0">
                <a:solidFill>
                  <a:schemeClr val="accent1"/>
                </a:solidFill>
              </a:rPr>
              <a:t>Jinja</a:t>
            </a:r>
            <a:r>
              <a:rPr lang="en-US" u="sng" dirty="0" smtClean="0">
                <a:solidFill>
                  <a:schemeClr val="accent1"/>
                </a:solidFill>
              </a:rPr>
              <a:t> example</a:t>
            </a:r>
          </a:p>
          <a:p>
            <a:r>
              <a:rPr lang="en-US" dirty="0" smtClean="0">
                <a:solidFill>
                  <a:schemeClr val="accent1"/>
                </a:solidFill>
              </a:rPr>
              <a:t>{{ }} activates </a:t>
            </a:r>
            <a:r>
              <a:rPr lang="en-US" dirty="0" err="1" smtClean="0">
                <a:solidFill>
                  <a:schemeClr val="accent1"/>
                </a:solidFill>
              </a:rPr>
              <a:t>jinja</a:t>
            </a:r>
            <a:r>
              <a:rPr lang="en-US" dirty="0" smtClean="0">
                <a:solidFill>
                  <a:schemeClr val="accent1"/>
                </a:solidFill>
              </a:rPr>
              <a:t> rendering and </a:t>
            </a:r>
            <a:r>
              <a:rPr lang="en-US" dirty="0" err="1" smtClean="0">
                <a:solidFill>
                  <a:schemeClr val="accent1"/>
                </a:solidFill>
              </a:rPr>
              <a:t>jinja</a:t>
            </a:r>
            <a:r>
              <a:rPr lang="en-US" dirty="0" smtClean="0">
                <a:solidFill>
                  <a:schemeClr val="accent1"/>
                </a:solidFill>
              </a:rPr>
              <a:t> now calls the </a:t>
            </a:r>
            <a:r>
              <a:rPr lang="en-US" i="1" dirty="0" err="1" smtClean="0">
                <a:solidFill>
                  <a:schemeClr val="accent1"/>
                </a:solidFill>
              </a:rPr>
              <a:t>url_for</a:t>
            </a:r>
            <a:r>
              <a:rPr lang="en-US" dirty="0" smtClean="0">
                <a:solidFill>
                  <a:schemeClr val="accent1"/>
                </a:solidFill>
              </a:rPr>
              <a:t> function, which has an argument an html link. </a:t>
            </a:r>
          </a:p>
          <a:p>
            <a:r>
              <a:rPr lang="en-US" dirty="0" smtClean="0">
                <a:solidFill>
                  <a:schemeClr val="accent1"/>
                </a:solidFill>
              </a:rPr>
              <a:t>This html file is located inside the templates folder, in this case </a:t>
            </a:r>
            <a:r>
              <a:rPr lang="en-US" i="1" dirty="0" smtClean="0">
                <a:solidFill>
                  <a:schemeClr val="accent1"/>
                </a:solidFill>
              </a:rPr>
              <a:t>add.html</a:t>
            </a:r>
          </a:p>
        </p:txBody>
      </p:sp>
    </p:spTree>
    <p:extLst>
      <p:ext uri="{BB962C8B-B14F-4D97-AF65-F5344CB8AC3E}">
        <p14:creationId xmlns:p14="http://schemas.microsoft.com/office/powerpoint/2010/main" val="3934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1178</TotalTime>
  <Words>702</Words>
  <Application>Microsoft Office PowerPoint</Application>
  <PresentationFormat>Widescreen</PresentationFormat>
  <Paragraphs>59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Getting Started</vt:lpstr>
      <vt:lpstr>PowerPoint Presentation</vt:lpstr>
      <vt:lpstr>PowerPoint Presentation</vt:lpstr>
      <vt:lpstr>PowerPoint Presentation</vt:lpstr>
      <vt:lpstr>Basic Templates and Views</vt:lpstr>
      <vt:lpstr>PowerPoint Presentation</vt:lpstr>
      <vt:lpstr>PowerPoint Presentation</vt:lpstr>
      <vt:lpstr>Jinja stuff</vt:lpstr>
      <vt:lpstr>PowerPoint Presentation</vt:lpstr>
      <vt:lpstr>PowerPoint Presentation</vt:lpstr>
      <vt:lpstr>PowerPoint Presentation</vt:lpstr>
      <vt:lpstr>PowerPoint Presentation</vt:lpstr>
      <vt:lpstr>PowerPoint Presentation</vt:lpstr>
      <vt:lpstr>Template inheritance</vt:lpstr>
      <vt:lpstr>PowerPoint Presentation</vt:lpstr>
      <vt:lpstr>PowerPoint Presentation</vt:lpstr>
      <vt:lpstr>Forms and View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57</cp:revision>
  <dcterms:created xsi:type="dcterms:W3CDTF">2019-11-08T13:52:24Z</dcterms:created>
  <dcterms:modified xsi:type="dcterms:W3CDTF">2019-12-23T15:05:06Z</dcterms:modified>
</cp:coreProperties>
</file>